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95" r:id="rId2"/>
    <p:sldMasterId id="2147483707" r:id="rId3"/>
  </p:sldMasterIdLst>
  <p:notesMasterIdLst>
    <p:notesMasterId r:id="rId18"/>
  </p:notesMasterIdLst>
  <p:sldIdLst>
    <p:sldId id="321" r:id="rId4"/>
    <p:sldId id="256" r:id="rId5"/>
    <p:sldId id="270" r:id="rId6"/>
    <p:sldId id="309" r:id="rId7"/>
    <p:sldId id="310" r:id="rId8"/>
    <p:sldId id="312" r:id="rId9"/>
    <p:sldId id="311" r:id="rId10"/>
    <p:sldId id="313" r:id="rId11"/>
    <p:sldId id="314" r:id="rId12"/>
    <p:sldId id="315" r:id="rId13"/>
    <p:sldId id="317" r:id="rId14"/>
    <p:sldId id="316" r:id="rId15"/>
    <p:sldId id="297" r:id="rId16"/>
    <p:sldId id="323" r:id="rId1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568"/>
    <a:srgbClr val="1F497D"/>
    <a:srgbClr val="F2C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30FC7-4E06-40DF-943A-B19D5C578081}">
  <a:tblStyle styleId="{EF130FC7-4E06-40DF-943A-B19D5C5780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810DFB8-1683-43A6-929F-9A0D0ACBB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72569" autoAdjust="0"/>
  </p:normalViewPr>
  <p:slideViewPr>
    <p:cSldViewPr snapToGrid="0" snapToObjects="1">
      <p:cViewPr varScale="1">
        <p:scale>
          <a:sx n="111" d="100"/>
          <a:sy n="111" d="100"/>
        </p:scale>
        <p:origin x="25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585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482" y="4400941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299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482" y="4400941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65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02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Helvetica" pitchFamily="34" charset="0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854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000" b="0" i="0" u="none" strike="noStrike" cap="none" dirty="0" smtClean="0">
              <a:solidFill>
                <a:schemeClr val="bg1"/>
              </a:solidFill>
              <a:latin typeface="Arial"/>
              <a:ea typeface="Roboto" charset="0"/>
              <a:cs typeface="Roboto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98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1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i="1" dirty="0" smtClean="0"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399441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13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41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6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631236"/>
            <a:ext cx="6858000" cy="2512200"/>
          </a:xfrm>
          <a:prstGeom prst="rect">
            <a:avLst/>
          </a:prstGeom>
          <a:gradFill>
            <a:gsLst>
              <a:gs pos="0">
                <a:schemeClr val="lt1"/>
              </a:gs>
              <a:gs pos="9000">
                <a:schemeClr val="lt1"/>
              </a:gs>
              <a:gs pos="100000">
                <a:srgbClr val="E3E3E3"/>
              </a:gs>
            </a:gsLst>
            <a:lin ang="20340116" scaled="0"/>
          </a:gradFill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5848459" y="4610021"/>
            <a:ext cx="88335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rPr>
              <a:t>ciff.org</a:t>
            </a:r>
            <a:endParaRPr sz="1050" b="0" i="0" u="none" strike="noStrike" cap="none" dirty="0">
              <a:solidFill>
                <a:srgbClr val="ED126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Shape 56" descr="CIFF_pink_logo_rgb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781" y="1163222"/>
            <a:ext cx="2381507" cy="8643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461018" y="3117072"/>
            <a:ext cx="58293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461018" y="3732791"/>
            <a:ext cx="58293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Helvetica Neue"/>
              <a:buNone/>
              <a:defRPr sz="75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Merriweather"/>
              <a:buNone/>
              <a:defRPr sz="1125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Merriweather"/>
              <a:buNone/>
              <a:defRPr sz="1125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Helvetica Neue"/>
              <a:buNone/>
              <a:defRPr sz="75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ED1267"/>
              </a:buClr>
              <a:buSzPts val="1000"/>
              <a:buFont typeface="Helvetica Neue"/>
              <a:buNone/>
              <a:defRPr sz="75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">
  <p:cSld name="Map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6858000" cy="4406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 descr="CIFF_pink_logo_rgb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090" y="4618356"/>
            <a:ext cx="1054578" cy="383375"/>
          </a:xfrm>
          <a:prstGeom prst="rect">
            <a:avLst/>
          </a:prstGeom>
          <a:solidFill>
            <a:srgbClr val="E3E3E3">
              <a:alpha val="25099"/>
            </a:srgbClr>
          </a:solidFill>
          <a:ln>
            <a:noFill/>
          </a:ln>
        </p:spPr>
      </p:pic>
      <p:pic>
        <p:nvPicPr>
          <p:cNvPr id="109" name="Shape 109" descr="mapGraphic w-bg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7" y="1195368"/>
            <a:ext cx="4629070" cy="251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6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9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9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9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one column white 1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greyGradientSlide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65959"/>
            <a:ext cx="5143412" cy="6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42907" y="47140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85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32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3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74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81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1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wo columns white 2">
  <p:cSld name="Text, two columns white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greySlide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65959"/>
            <a:ext cx="5143412" cy="6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42907" y="47140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one column white 2">
  <p:cSld name="Text, one column white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greySlide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65959"/>
            <a:ext cx="5143412" cy="6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7" y="47140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one column grey">
  <p:cSld name="Text, one column gre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6858000" cy="4406400"/>
          </a:xfrm>
          <a:prstGeom prst="rect">
            <a:avLst/>
          </a:prstGeom>
          <a:gradFill>
            <a:gsLst>
              <a:gs pos="0">
                <a:srgbClr val="EFEFEF"/>
              </a:gs>
              <a:gs pos="40000">
                <a:srgbClr val="E3E3E3"/>
              </a:gs>
              <a:gs pos="100000">
                <a:srgbClr val="E3E3E3"/>
              </a:gs>
            </a:gsLst>
            <a:lin ang="0" scaled="0"/>
          </a:gradFill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 descr="CIFF_pink_logo_rgb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090" y="4618356"/>
            <a:ext cx="1054578" cy="383375"/>
          </a:xfrm>
          <a:prstGeom prst="rect">
            <a:avLst/>
          </a:prstGeom>
          <a:solidFill>
            <a:srgbClr val="E3E3E3">
              <a:alpha val="25099"/>
            </a:srgbClr>
          </a:solidFill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wo column white">
  <p:cSld name="Text, two column whi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greyGradientSlide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65959"/>
            <a:ext cx="5143412" cy="6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42907" y="47140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wo columns grey">
  <p:cSld name="Text, two columns gre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6858000" cy="4406400"/>
          </a:xfrm>
          <a:prstGeom prst="rect">
            <a:avLst/>
          </a:prstGeom>
          <a:gradFill>
            <a:gsLst>
              <a:gs pos="0">
                <a:srgbClr val="EFEFEF"/>
              </a:gs>
              <a:gs pos="40000">
                <a:srgbClr val="E3E3E3"/>
              </a:gs>
              <a:gs pos="100000">
                <a:srgbClr val="E3E3E3"/>
              </a:gs>
            </a:gsLst>
            <a:lin ang="0" scaled="0"/>
          </a:gradFill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CIFF_pink_logo_rgb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090" y="4618356"/>
            <a:ext cx="1054578" cy="383375"/>
          </a:xfrm>
          <a:prstGeom prst="rect">
            <a:avLst/>
          </a:prstGeom>
          <a:solidFill>
            <a:srgbClr val="E3E3E3">
              <a:alpha val="25099"/>
            </a:srgbClr>
          </a:solidFill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42907" y="1063210"/>
            <a:ext cx="6172425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0"/>
            <a:ext cx="6858000" cy="4406400"/>
          </a:xfrm>
          <a:prstGeom prst="rect">
            <a:avLst/>
          </a:prstGeom>
          <a:gradFill>
            <a:gsLst>
              <a:gs pos="0">
                <a:srgbClr val="EFEFEF"/>
              </a:gs>
              <a:gs pos="40000">
                <a:srgbClr val="E3E3E3"/>
              </a:gs>
              <a:gs pos="100000">
                <a:srgbClr val="E3E3E3"/>
              </a:gs>
            </a:gsLst>
            <a:lin ang="0" scaled="0"/>
          </a:gradFill>
          <a:ln>
            <a:noFill/>
          </a:ln>
        </p:spPr>
        <p:txBody>
          <a:bodyPr spcFirstLastPara="1" wrap="square" lIns="62850" tIns="31425" rIns="62850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7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Shape 89"/>
          <p:cNvGraphicFramePr/>
          <p:nvPr/>
        </p:nvGraphicFramePr>
        <p:xfrm>
          <a:off x="396486" y="1313237"/>
          <a:ext cx="2250000" cy="3000000"/>
        </p:xfrm>
        <a:graphic>
          <a:graphicData uri="http://schemas.openxmlformats.org/drawingml/2006/table">
            <a:tbl>
              <a:tblPr firstRow="1" bandRow="1">
                <a:noFill/>
                <a:tableStyleId>{EF130FC7-4E06-40DF-943A-B19D5C578081}</a:tableStyleId>
              </a:tblPr>
              <a:tblGrid>
                <a:gridCol w="1891931"/>
              </a:tblGrid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90000">
                          <a:schemeClr val="lt1"/>
                        </a:gs>
                        <a:gs pos="100000">
                          <a:srgbClr val="E3E3E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0" name="Shape 90"/>
          <p:cNvGraphicFramePr/>
          <p:nvPr/>
        </p:nvGraphicFramePr>
        <p:xfrm>
          <a:off x="4623283" y="1325143"/>
          <a:ext cx="2250000" cy="3000000"/>
        </p:xfrm>
        <a:graphic>
          <a:graphicData uri="http://schemas.openxmlformats.org/drawingml/2006/table">
            <a:tbl>
              <a:tblPr firstRow="1" bandRow="1">
                <a:noFill/>
                <a:tableStyleId>{EF130FC7-4E06-40DF-943A-B19D5C578081}</a:tableStyleId>
              </a:tblPr>
              <a:tblGrid>
                <a:gridCol w="1891931"/>
              </a:tblGrid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90000">
                          <a:schemeClr val="lt1"/>
                        </a:gs>
                        <a:gs pos="100000">
                          <a:srgbClr val="E3E3E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1" name="Shape 91"/>
          <p:cNvGraphicFramePr/>
          <p:nvPr/>
        </p:nvGraphicFramePr>
        <p:xfrm>
          <a:off x="2531316" y="1316809"/>
          <a:ext cx="2250000" cy="3000000"/>
        </p:xfrm>
        <a:graphic>
          <a:graphicData uri="http://schemas.openxmlformats.org/drawingml/2006/table">
            <a:tbl>
              <a:tblPr firstRow="1" bandRow="1">
                <a:noFill/>
                <a:tableStyleId>{EF130FC7-4E06-40DF-943A-B19D5C578081}</a:tableStyleId>
              </a:tblPr>
              <a:tblGrid>
                <a:gridCol w="1891950"/>
              </a:tblGrid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90000">
                          <a:schemeClr val="lt1"/>
                        </a:gs>
                        <a:gs pos="100000">
                          <a:srgbClr val="E3E3E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chemeClr val="lt1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  <a:tr h="66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69" marR="68569" marT="34300" marB="34300">
                    <a:gradFill>
                      <a:gsLst>
                        <a:gs pos="0">
                          <a:srgbClr val="FFFFFF"/>
                        </a:gs>
                        <a:gs pos="52000">
                          <a:srgbClr val="D3D3D3"/>
                        </a:gs>
                        <a:gs pos="100000">
                          <a:srgbClr val="D3D3D3"/>
                        </a:gs>
                      </a:gsLst>
                      <a:lin ang="5400012" scaled="0"/>
                    </a:gradFill>
                  </a:tcPr>
                </a:tc>
              </a:tr>
            </a:tbl>
          </a:graphicData>
        </a:graphic>
      </p:graphicFrame>
      <p:pic>
        <p:nvPicPr>
          <p:cNvPr id="92" name="Shape 92" descr="CIFF_pink_logo_rgb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090" y="4618356"/>
            <a:ext cx="1054578" cy="383375"/>
          </a:xfrm>
          <a:prstGeom prst="rect">
            <a:avLst/>
          </a:prstGeom>
          <a:solidFill>
            <a:srgbClr val="E3E3E3">
              <a:alpha val="25099"/>
            </a:srgbClr>
          </a:solidFill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5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96052" y="1312717"/>
            <a:ext cx="1892475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396053" y="1974928"/>
            <a:ext cx="1892475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396052" y="2649095"/>
            <a:ext cx="1892475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396052" y="3310263"/>
            <a:ext cx="1892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5"/>
          </p:nvPr>
        </p:nvSpPr>
        <p:spPr>
          <a:xfrm>
            <a:off x="4622810" y="1324761"/>
            <a:ext cx="1892475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6"/>
          </p:nvPr>
        </p:nvSpPr>
        <p:spPr>
          <a:xfrm>
            <a:off x="4622810" y="1986971"/>
            <a:ext cx="1892475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7"/>
          </p:nvPr>
        </p:nvSpPr>
        <p:spPr>
          <a:xfrm>
            <a:off x="4622810" y="2661139"/>
            <a:ext cx="1892475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8"/>
          </p:nvPr>
        </p:nvSpPr>
        <p:spPr>
          <a:xfrm>
            <a:off x="4622810" y="3322306"/>
            <a:ext cx="1892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9"/>
          </p:nvPr>
        </p:nvSpPr>
        <p:spPr>
          <a:xfrm>
            <a:off x="2530727" y="1317079"/>
            <a:ext cx="1892475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3"/>
          </p:nvPr>
        </p:nvSpPr>
        <p:spPr>
          <a:xfrm>
            <a:off x="2530727" y="1979289"/>
            <a:ext cx="1892475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4"/>
          </p:nvPr>
        </p:nvSpPr>
        <p:spPr>
          <a:xfrm>
            <a:off x="2530727" y="2653457"/>
            <a:ext cx="1892475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5"/>
          </p:nvPr>
        </p:nvSpPr>
        <p:spPr>
          <a:xfrm>
            <a:off x="2530727" y="3314625"/>
            <a:ext cx="1892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/>
          <a:lstStyle>
            <a:lvl1pPr marL="342900" marR="0" lvl="0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25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75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42907" y="471479"/>
            <a:ext cx="6172425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42907" y="1200129"/>
            <a:ext cx="6172425" cy="30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80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500" b="0" i="0" u="none" strike="noStrike" cap="none">
                <a:solidFill>
                  <a:srgbClr val="5E5E5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500" b="0" i="0" u="none" strike="noStrike" cap="none">
                <a:solidFill>
                  <a:srgbClr val="231F2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44350E31-88AD-724E-A911-747D11B5BDF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7/20/2018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5C42AA28-80C5-FC4D-AD5F-4B8F18BB72B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44350E31-88AD-724E-A911-747D11B5BDF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7/20/2018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5C42AA28-80C5-FC4D-AD5F-4B8F18BB72B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3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423862" y="0"/>
            <a:ext cx="7281862" cy="510778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5107781"/>
            <a:ext cx="6868716" cy="33338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75688" y="4422861"/>
            <a:ext cx="637709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lnSpc>
                <a:spcPts val="2175"/>
              </a:lnSpc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#</a:t>
            </a:r>
            <a:r>
              <a:rPr lang="en-US" sz="1800" b="1" kern="1200" dirty="0" err="1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changingthegame</a:t>
            </a: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   #AIDS2108</a:t>
            </a:r>
            <a:endParaRPr lang="en-US" sz="1800" kern="1200" dirty="0">
              <a:solidFill>
                <a:prstClr val="black"/>
              </a:solidFill>
              <a:latin typeface="Helvetica Neue"/>
              <a:ea typeface="+mn-ea"/>
              <a:cs typeface="Helvetica Neue"/>
            </a:endParaRPr>
          </a:p>
          <a:p>
            <a:pPr marL="214313" indent="-214313" algn="ctr">
              <a:lnSpc>
                <a:spcPts val="2175"/>
              </a:lnSpc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Please tag </a:t>
            </a: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@</a:t>
            </a:r>
            <a:r>
              <a:rPr lang="en-US" sz="1800" b="1" kern="1200" dirty="0" err="1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grassrootsoccer</a:t>
            </a:r>
            <a:endParaRPr lang="en-US" sz="1800" b="1" kern="1200" dirty="0">
              <a:solidFill>
                <a:prstClr val="black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25" y="949467"/>
            <a:ext cx="31596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71" y="4422861"/>
            <a:ext cx="538438" cy="538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7" y="203885"/>
            <a:ext cx="2544641" cy="542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0" y="4422861"/>
            <a:ext cx="579514" cy="579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39" y="4401923"/>
            <a:ext cx="621387" cy="6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57B03D-1633-704B-9446-7B4FA62A7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6" b="-1531"/>
          <a:stretch/>
        </p:blipFill>
        <p:spPr>
          <a:xfrm>
            <a:off x="1330927" y="4524679"/>
            <a:ext cx="3011414" cy="5431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F00141E-D3F1-F54F-8EA0-60F60F9DF3D0}"/>
              </a:ext>
            </a:extLst>
          </p:cNvPr>
          <p:cNvCxnSpPr/>
          <p:nvPr/>
        </p:nvCxnSpPr>
        <p:spPr>
          <a:xfrm flipV="1">
            <a:off x="203643" y="2524125"/>
            <a:ext cx="6550313" cy="14387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0D6E141-2419-2B46-97E8-2B87FB3E1865}"/>
              </a:ext>
            </a:extLst>
          </p:cNvPr>
          <p:cNvSpPr/>
          <p:nvPr/>
        </p:nvSpPr>
        <p:spPr>
          <a:xfrm>
            <a:off x="60244" y="2353875"/>
            <a:ext cx="326887" cy="3404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C59701-B74C-1C4F-A965-ABB4BCD638BA}"/>
              </a:ext>
            </a:extLst>
          </p:cNvPr>
          <p:cNvSpPr txBox="1"/>
          <p:nvPr/>
        </p:nvSpPr>
        <p:spPr>
          <a:xfrm>
            <a:off x="5166360" y="2048743"/>
            <a:ext cx="1043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Pilot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0A9C5C-F7D4-6E4B-A5B6-08E88A5892C4}"/>
              </a:ext>
            </a:extLst>
          </p:cNvPr>
          <p:cNvSpPr txBox="1"/>
          <p:nvPr/>
        </p:nvSpPr>
        <p:spPr>
          <a:xfrm>
            <a:off x="6183936" y="2026597"/>
            <a:ext cx="1043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Scale-Up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6F13DF-36AB-D74C-9B8D-5CE8EEC5CC02}"/>
              </a:ext>
            </a:extLst>
          </p:cNvPr>
          <p:cNvSpPr txBox="1"/>
          <p:nvPr/>
        </p:nvSpPr>
        <p:spPr>
          <a:xfrm>
            <a:off x="3727137" y="2048743"/>
            <a:ext cx="1043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Live Prototype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04473A-709A-444B-BA15-A57C21E206A5}"/>
              </a:ext>
            </a:extLst>
          </p:cNvPr>
          <p:cNvSpPr txBox="1"/>
          <p:nvPr/>
        </p:nvSpPr>
        <p:spPr>
          <a:xfrm>
            <a:off x="1855050" y="1961460"/>
            <a:ext cx="1043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Rough Prototype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5F0AC4-B687-7847-BAA6-2F3A8B1D1AF5}"/>
              </a:ext>
            </a:extLst>
          </p:cNvPr>
          <p:cNvSpPr txBox="1"/>
          <p:nvPr/>
        </p:nvSpPr>
        <p:spPr>
          <a:xfrm>
            <a:off x="803452" y="1958237"/>
            <a:ext cx="1043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Insight Research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28E0FA-A8DE-7746-9C2A-27DC3C137825}"/>
              </a:ext>
            </a:extLst>
          </p:cNvPr>
          <p:cNvSpPr txBox="1"/>
          <p:nvPr/>
        </p:nvSpPr>
        <p:spPr>
          <a:xfrm>
            <a:off x="-1420" y="1947038"/>
            <a:ext cx="79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Desk Research </a:t>
            </a: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xmlns="" id="{F3C14737-70C1-FE4F-B54D-1C7CD96D04F9}"/>
              </a:ext>
            </a:extLst>
          </p:cNvPr>
          <p:cNvSpPr/>
          <p:nvPr/>
        </p:nvSpPr>
        <p:spPr>
          <a:xfrm rot="16200000">
            <a:off x="1333605" y="1545134"/>
            <a:ext cx="106886" cy="265360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xmlns="" id="{F0D87F52-909E-B147-BD91-B9819BC15CF3}"/>
              </a:ext>
            </a:extLst>
          </p:cNvPr>
          <p:cNvSpPr/>
          <p:nvPr/>
        </p:nvSpPr>
        <p:spPr>
          <a:xfrm rot="16200000">
            <a:off x="5181483" y="1338787"/>
            <a:ext cx="108644" cy="30491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36EA0F-DF9C-0544-977B-7CC49672A347}"/>
              </a:ext>
            </a:extLst>
          </p:cNvPr>
          <p:cNvSpPr txBox="1"/>
          <p:nvPr/>
        </p:nvSpPr>
        <p:spPr>
          <a:xfrm>
            <a:off x="250322" y="2978184"/>
            <a:ext cx="2608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Phase 1 </a:t>
            </a:r>
            <a:r>
              <a:rPr lang="en-US" sz="1050" i="1" dirty="0"/>
              <a:t>(March to October 2018)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C399BD-C933-AB44-8CF2-F504F44034E0}"/>
              </a:ext>
            </a:extLst>
          </p:cNvPr>
          <p:cNvSpPr txBox="1"/>
          <p:nvPr/>
        </p:nvSpPr>
        <p:spPr>
          <a:xfrm>
            <a:off x="4882243" y="2969078"/>
            <a:ext cx="2608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Phase 2 </a:t>
            </a:r>
            <a:r>
              <a:rPr lang="en-US" sz="1050" i="1" dirty="0"/>
              <a:t>(2019)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xmlns="" id="{C658F87D-FC37-D44B-90DC-F364EFFD9F58}"/>
              </a:ext>
            </a:extLst>
          </p:cNvPr>
          <p:cNvSpPr/>
          <p:nvPr/>
        </p:nvSpPr>
        <p:spPr>
          <a:xfrm>
            <a:off x="2906649" y="2221568"/>
            <a:ext cx="658334" cy="633887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0D6E141-2419-2B46-97E8-2B87FB3E1865}"/>
              </a:ext>
            </a:extLst>
          </p:cNvPr>
          <p:cNvSpPr/>
          <p:nvPr/>
        </p:nvSpPr>
        <p:spPr>
          <a:xfrm>
            <a:off x="902595" y="2368263"/>
            <a:ext cx="326887" cy="3404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CF3A397-D115-1A4D-8548-4C4580A27A28}"/>
              </a:ext>
            </a:extLst>
          </p:cNvPr>
          <p:cNvSpPr/>
          <p:nvPr/>
        </p:nvSpPr>
        <p:spPr>
          <a:xfrm>
            <a:off x="6361870" y="2344010"/>
            <a:ext cx="398507" cy="398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CF3A397-D115-1A4D-8548-4C4580A27A28}"/>
              </a:ext>
            </a:extLst>
          </p:cNvPr>
          <p:cNvSpPr/>
          <p:nvPr/>
        </p:nvSpPr>
        <p:spPr>
          <a:xfrm>
            <a:off x="5149227" y="2339453"/>
            <a:ext cx="398507" cy="398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CF3A397-D115-1A4D-8548-4C4580A27A28}"/>
              </a:ext>
            </a:extLst>
          </p:cNvPr>
          <p:cNvSpPr/>
          <p:nvPr/>
        </p:nvSpPr>
        <p:spPr>
          <a:xfrm>
            <a:off x="3981304" y="2344010"/>
            <a:ext cx="398507" cy="398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9AE66D7-24EA-3B4D-BA8B-87154C548451}"/>
              </a:ext>
            </a:extLst>
          </p:cNvPr>
          <p:cNvSpPr txBox="1"/>
          <p:nvPr/>
        </p:nvSpPr>
        <p:spPr>
          <a:xfrm>
            <a:off x="2914688" y="2325041"/>
            <a:ext cx="7537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</a:rPr>
              <a:t>pitch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CF3A397-D115-1A4D-8548-4C4580A27A28}"/>
              </a:ext>
            </a:extLst>
          </p:cNvPr>
          <p:cNvSpPr/>
          <p:nvPr/>
        </p:nvSpPr>
        <p:spPr>
          <a:xfrm>
            <a:off x="1990780" y="2353875"/>
            <a:ext cx="398507" cy="398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Shape 121"/>
          <p:cNvSpPr txBox="1">
            <a:spLocks noGrp="1"/>
          </p:cNvSpPr>
          <p:nvPr>
            <p:ph type="title"/>
          </p:nvPr>
        </p:nvSpPr>
        <p:spPr>
          <a:xfrm>
            <a:off x="250322" y="872241"/>
            <a:ext cx="6172425" cy="353475"/>
          </a:xfrm>
          <a:prstGeom prst="rect">
            <a:avLst/>
          </a:prstGeom>
        </p:spPr>
        <p:txBody>
          <a:bodyPr spcFirstLastPara="1" wrap="square" lIns="20250" tIns="20250" rIns="20250" bIns="20250" anchor="t" anchorCtr="0">
            <a:noAutofit/>
          </a:bodyPr>
          <a:lstStyle/>
          <a:p>
            <a:r>
              <a:rPr lang="en-GB" sz="1800" b="1" kern="1200" dirty="0">
                <a:solidFill>
                  <a:srgbClr val="DA3568"/>
                </a:solidFill>
                <a:sym typeface="Arial"/>
              </a:rPr>
              <a:t>Where we are in our timeline</a:t>
            </a:r>
            <a:endParaRPr sz="1800" b="1" kern="1200" dirty="0">
              <a:solidFill>
                <a:srgbClr val="DA3568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57B03D-1633-704B-9446-7B4FA62A7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6" b="-1531"/>
          <a:stretch/>
        </p:blipFill>
        <p:spPr>
          <a:xfrm>
            <a:off x="1330927" y="4524679"/>
            <a:ext cx="3011414" cy="5431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1A7388-C0F9-114B-B0B1-D9260E8B8E2A}"/>
              </a:ext>
            </a:extLst>
          </p:cNvPr>
          <p:cNvSpPr txBox="1"/>
          <p:nvPr/>
        </p:nvSpPr>
        <p:spPr>
          <a:xfrm>
            <a:off x="3506467" y="700954"/>
            <a:ext cx="3098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Plan for an IRB from the beginning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HCD firms and implementer capacities are different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Trust the process, even when it’s messy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Share frameworks upfront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9C889402-784B-5B4D-BB67-1E7F282F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85" y="2824852"/>
            <a:ext cx="2146986" cy="111953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975" dirty="0">
                <a:solidFill>
                  <a:srgbClr val="DA3568"/>
                </a:solidFill>
                <a:latin typeface="+mn-lt"/>
              </a:rPr>
              <a:t>Insight teaser…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975" dirty="0">
              <a:solidFill>
                <a:schemeClr val="tx1"/>
              </a:solidFill>
              <a:latin typeface="+mn-lt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975" dirty="0">
                <a:solidFill>
                  <a:schemeClr val="tx1"/>
                </a:solidFill>
                <a:latin typeface="+mn-lt"/>
              </a:rPr>
              <a:t>“If I tested </a:t>
            </a:r>
            <a:r>
              <a:rPr lang="en-US" altLang="en-US" sz="975" dirty="0" smtClean="0">
                <a:solidFill>
                  <a:schemeClr val="tx1"/>
                </a:solidFill>
                <a:latin typeface="+mn-lt"/>
              </a:rPr>
              <a:t>positive I </a:t>
            </a:r>
            <a:r>
              <a:rPr lang="en-US" altLang="en-US" sz="975" dirty="0" smtClean="0">
                <a:solidFill>
                  <a:schemeClr val="tx1"/>
                </a:solidFill>
                <a:latin typeface="+mn-lt"/>
              </a:rPr>
              <a:t>would </a:t>
            </a:r>
            <a:r>
              <a:rPr lang="en-US" altLang="en-US" sz="975" dirty="0">
                <a:solidFill>
                  <a:schemeClr val="tx1"/>
                </a:solidFill>
                <a:latin typeface="+mn-lt"/>
              </a:rPr>
              <a:t>need to change my whole life. What you don’t know can’t hurt you.”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975" dirty="0">
              <a:solidFill>
                <a:schemeClr val="tx1"/>
              </a:solidFill>
              <a:latin typeface="+mn-lt"/>
            </a:endParaRP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975" dirty="0">
                <a:solidFill>
                  <a:srgbClr val="DA3568"/>
                </a:solidFill>
                <a:latin typeface="+mn-lt"/>
              </a:rPr>
              <a:t>--young man, </a:t>
            </a:r>
            <a:r>
              <a:rPr lang="en-US" altLang="en-US" sz="975" dirty="0" err="1">
                <a:solidFill>
                  <a:srgbClr val="DA3568"/>
                </a:solidFill>
                <a:latin typeface="+mn-lt"/>
              </a:rPr>
              <a:t>Kibera</a:t>
            </a:r>
            <a:endParaRPr lang="en-US" altLang="en-US" sz="975" dirty="0">
              <a:solidFill>
                <a:srgbClr val="DA3568"/>
              </a:solidFill>
              <a:latin typeface="+mn-lt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F753EA7B-E890-454D-88A6-B652DEA91970}"/>
              </a:ext>
            </a:extLst>
          </p:cNvPr>
          <p:cNvSpPr txBox="1">
            <a:spLocks/>
          </p:cNvSpPr>
          <p:nvPr/>
        </p:nvSpPr>
        <p:spPr>
          <a:xfrm>
            <a:off x="241528" y="294808"/>
            <a:ext cx="3918098" cy="349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Lessons learned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66165"/>
            <a:ext cx="3314701" cy="2512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22B384-706F-124A-8762-AD8B706EC7D9}"/>
              </a:ext>
            </a:extLst>
          </p:cNvPr>
          <p:cNvSpPr txBox="1"/>
          <p:nvPr/>
        </p:nvSpPr>
        <p:spPr>
          <a:xfrm>
            <a:off x="-58228" y="3772584"/>
            <a:ext cx="10771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Photo Credit: </a:t>
            </a:r>
            <a:r>
              <a:rPr lang="en-US" sz="600" dirty="0" err="1">
                <a:solidFill>
                  <a:schemeClr val="tx1"/>
                </a:solidFill>
              </a:rPr>
              <a:t>Ideo.org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57B03D-1633-704B-9446-7B4FA62A7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6" b="-1531"/>
          <a:stretch/>
        </p:blipFill>
        <p:spPr>
          <a:xfrm>
            <a:off x="1330927" y="4550772"/>
            <a:ext cx="3011414" cy="532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778AA7-721C-1043-9344-5FF3236E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90" y="2621207"/>
            <a:ext cx="1909718" cy="900605"/>
          </a:xfrm>
          <a:prstGeom prst="rect">
            <a:avLst/>
          </a:prstGeom>
        </p:spPr>
      </p:pic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xmlns="" id="{0FBC5875-44F3-1241-A003-3E2AF17A5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23"/>
          <a:stretch/>
        </p:blipFill>
        <p:spPr>
          <a:xfrm>
            <a:off x="367489" y="1367505"/>
            <a:ext cx="3600974" cy="95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D3FF9D-6F95-D040-B7C7-5FAD23030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97"/>
          <a:stretch/>
        </p:blipFill>
        <p:spPr>
          <a:xfrm>
            <a:off x="4342341" y="642938"/>
            <a:ext cx="2515660" cy="33545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753EA7B-E890-454D-88A6-B652DEA91970}"/>
              </a:ext>
            </a:extLst>
          </p:cNvPr>
          <p:cNvSpPr txBox="1">
            <a:spLocks/>
          </p:cNvSpPr>
          <p:nvPr/>
        </p:nvSpPr>
        <p:spPr>
          <a:xfrm>
            <a:off x="208927" y="421623"/>
            <a:ext cx="3918098" cy="349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Want to hear more about our insights…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22B384-706F-124A-8762-AD8B706EC7D9}"/>
              </a:ext>
            </a:extLst>
          </p:cNvPr>
          <p:cNvSpPr txBox="1"/>
          <p:nvPr/>
        </p:nvSpPr>
        <p:spPr>
          <a:xfrm>
            <a:off x="5952227" y="3990733"/>
            <a:ext cx="10771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Photo Credit: </a:t>
            </a:r>
            <a:r>
              <a:rPr lang="en-US" sz="600" dirty="0" err="1">
                <a:solidFill>
                  <a:schemeClr val="tx1"/>
                </a:solidFill>
              </a:rPr>
              <a:t>Ideo.org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460781" y="2980690"/>
            <a:ext cx="6045975" cy="36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850" tIns="31425" rIns="62850" bIns="31425" anchor="t" anchorCtr="0">
            <a:noAutofit/>
          </a:bodyPr>
          <a:lstStyle/>
          <a:p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Thank you!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8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423862" y="0"/>
            <a:ext cx="7281862" cy="510778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5107781"/>
            <a:ext cx="6868716" cy="33338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75688" y="4422861"/>
            <a:ext cx="637709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lnSpc>
                <a:spcPts val="2175"/>
              </a:lnSpc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#</a:t>
            </a:r>
            <a:r>
              <a:rPr lang="en-US" sz="1800" b="1" kern="1200" dirty="0" err="1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changingthegame</a:t>
            </a: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   #AIDS2108</a:t>
            </a:r>
            <a:endParaRPr lang="en-US" sz="1800" kern="1200" dirty="0">
              <a:solidFill>
                <a:prstClr val="black"/>
              </a:solidFill>
              <a:latin typeface="Helvetica Neue"/>
              <a:ea typeface="+mn-ea"/>
              <a:cs typeface="Helvetica Neue"/>
            </a:endParaRPr>
          </a:p>
          <a:p>
            <a:pPr marL="214313" indent="-214313" algn="ctr">
              <a:lnSpc>
                <a:spcPts val="2175"/>
              </a:lnSpc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Please tag </a:t>
            </a:r>
            <a:r>
              <a:rPr lang="en-US" sz="1800" b="1" kern="1200" dirty="0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@</a:t>
            </a:r>
            <a:r>
              <a:rPr lang="en-US" sz="1800" b="1" kern="1200" dirty="0" err="1">
                <a:solidFill>
                  <a:prstClr val="black"/>
                </a:solidFill>
                <a:latin typeface="Helvetica Neue"/>
                <a:ea typeface="+mn-ea"/>
                <a:cs typeface="Helvetica Neue"/>
              </a:rPr>
              <a:t>grassrootsoccer</a:t>
            </a:r>
            <a:endParaRPr lang="en-US" sz="1800" b="1" kern="1200" dirty="0">
              <a:solidFill>
                <a:prstClr val="black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25" y="949467"/>
            <a:ext cx="31596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342900">
              <a:lnSpc>
                <a:spcPts val="3015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71" y="4422861"/>
            <a:ext cx="538438" cy="538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7" y="203885"/>
            <a:ext cx="2544641" cy="542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0" y="4422861"/>
            <a:ext cx="579514" cy="579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39" y="4401923"/>
            <a:ext cx="621387" cy="6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460782" y="2980690"/>
            <a:ext cx="5327544" cy="36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850" tIns="31425" rIns="62850" bIns="31425" anchor="t" anchorCtr="0">
            <a:noAutofit/>
          </a:bodyPr>
          <a:lstStyle/>
          <a:p>
            <a:r>
              <a:rPr lang="en-GB" sz="1800" b="1" dirty="0">
                <a:solidFill>
                  <a:srgbClr val="DA3568"/>
                </a:solidFill>
                <a:latin typeface="Arial"/>
                <a:ea typeface="Arial"/>
                <a:cs typeface="Arial"/>
                <a:sym typeface="Arial"/>
              </a:rPr>
              <a:t>Putting youth at the centr</a:t>
            </a:r>
            <a:r>
              <a:rPr lang="en-GB" sz="1800" b="1" dirty="0" smtClean="0">
                <a:solidFill>
                  <a:srgbClr val="DA3568"/>
                </a:solidFill>
                <a:latin typeface="Arial"/>
                <a:ea typeface="Arial"/>
                <a:cs typeface="Arial"/>
                <a:sym typeface="Arial"/>
              </a:rPr>
              <a:t>e for successful demand creation</a:t>
            </a:r>
            <a:endParaRPr sz="1800" dirty="0">
              <a:solidFill>
                <a:srgbClr val="DA3568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19260" y="3699770"/>
            <a:ext cx="5829300" cy="35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850" tIns="31425" rIns="62850" bIns="31425" anchor="t" anchorCtr="0">
            <a:noAutofit/>
          </a:bodyPr>
          <a:lstStyle/>
          <a:p>
            <a:pPr marL="0" indent="0">
              <a:spcBef>
                <a:spcPts val="0"/>
              </a:spcBef>
              <a:buSzPts val="1500"/>
            </a:pPr>
            <a:r>
              <a:rPr lang="en-GB" sz="1500" dirty="0">
                <a:latin typeface="Arial"/>
                <a:ea typeface="Arial"/>
                <a:cs typeface="Arial"/>
                <a:sym typeface="Arial"/>
              </a:rPr>
              <a:t>HIV Self-Testing HCD Challenge Fund and Adolescents 360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42906" y="690607"/>
            <a:ext cx="6172425" cy="353475"/>
          </a:xfrm>
          <a:prstGeom prst="rect">
            <a:avLst/>
          </a:prstGeom>
        </p:spPr>
        <p:txBody>
          <a:bodyPr spcFirstLastPara="1" wrap="square" lIns="20250" tIns="20250" rIns="20250" bIns="20250" anchor="t" anchorCtr="0">
            <a:noAutofit/>
          </a:bodyPr>
          <a:lstStyle/>
          <a:p>
            <a:r>
              <a:rPr lang="en-GB" sz="1800" b="1" dirty="0" smtClean="0">
                <a:solidFill>
                  <a:srgbClr val="DA3568"/>
                </a:solidFill>
              </a:rPr>
              <a:t>Contents</a:t>
            </a:r>
            <a:endParaRPr sz="1800" b="1" dirty="0">
              <a:solidFill>
                <a:srgbClr val="DA3568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42907" y="1440345"/>
            <a:ext cx="6172425" cy="2355750"/>
          </a:xfrm>
          <a:prstGeom prst="rect">
            <a:avLst/>
          </a:prstGeom>
        </p:spPr>
        <p:txBody>
          <a:bodyPr spcFirstLastPara="1" wrap="square" lIns="20250" tIns="20250" rIns="20250" bIns="20250" anchor="t" anchorCtr="0">
            <a:noAutofit/>
          </a:bodyPr>
          <a:lstStyle/>
          <a:p>
            <a:pPr marL="257175" indent="-257175"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CIFF Adolescence Strategy </a:t>
            </a:r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marL="257175" indent="-257175">
              <a:buAutoNum type="arabicPeriod"/>
            </a:pP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Ad</a:t>
            </a:r>
            <a:r>
              <a:rPr lang="en-GB" sz="1200" dirty="0">
                <a:solidFill>
                  <a:schemeClr val="tx1"/>
                </a:solidFill>
              </a:rPr>
              <a:t>olescents 360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 marL="257175" indent="-257175">
              <a:buAutoNum type="arabicPeriod"/>
            </a:pP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HIV Self-Testing HCD Challenge Fund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83691" y="370034"/>
            <a:ext cx="6172425" cy="353475"/>
          </a:xfrm>
          <a:prstGeom prst="rect">
            <a:avLst/>
          </a:prstGeom>
        </p:spPr>
        <p:txBody>
          <a:bodyPr spcFirstLastPara="1" wrap="square" lIns="20250" tIns="20250" rIns="20250" bIns="20250" anchor="t" anchorCtr="0">
            <a:noAutofit/>
          </a:bodyPr>
          <a:lstStyle/>
          <a:p>
            <a:r>
              <a:rPr lang="en-GB" sz="1800" b="1" dirty="0" smtClean="0">
                <a:solidFill>
                  <a:srgbClr val="DA3568"/>
                </a:solidFill>
              </a:rPr>
              <a:t>CIFF’s Adolescence Strategy</a:t>
            </a:r>
            <a:endParaRPr sz="1800" b="1" dirty="0">
              <a:solidFill>
                <a:srgbClr val="DA356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696" y="1086172"/>
            <a:ext cx="5884248" cy="2935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48246" indent="157163" algn="r" defTabSz="505421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623" y="3514655"/>
            <a:ext cx="531970" cy="507597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1" name="Rectangle 10"/>
          <p:cNvSpPr/>
          <p:nvPr/>
        </p:nvSpPr>
        <p:spPr>
          <a:xfrm>
            <a:off x="747555" y="3251580"/>
            <a:ext cx="759328" cy="753538"/>
          </a:xfrm>
          <a:prstGeom prst="rect">
            <a:avLst/>
          </a:pr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2" name="Rectangle 11"/>
          <p:cNvSpPr/>
          <p:nvPr/>
        </p:nvSpPr>
        <p:spPr>
          <a:xfrm>
            <a:off x="1649650" y="3238679"/>
            <a:ext cx="2540651" cy="35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50" dirty="0">
                <a:solidFill>
                  <a:srgbClr val="FF0066"/>
                </a:solidFill>
              </a:rPr>
              <a:t>We are bringing </a:t>
            </a:r>
            <a:r>
              <a:rPr lang="en-GB" sz="750" b="1" dirty="0">
                <a:solidFill>
                  <a:srgbClr val="FF0066"/>
                </a:solidFill>
              </a:rPr>
              <a:t>ground breaking products to market</a:t>
            </a:r>
            <a:r>
              <a:rPr lang="en-GB" sz="750" dirty="0">
                <a:solidFill>
                  <a:srgbClr val="FF0066"/>
                </a:solidFill>
              </a:rPr>
              <a:t>, making them more affordable and accessible for girls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39797"/>
            <a:ext cx="168848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Prevent unplanned teenage pregnancy and new HIV infections today…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5940" y="1106919"/>
            <a:ext cx="2508446" cy="842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975" b="1" dirty="0"/>
              <a:t>And change the future </a:t>
            </a:r>
          </a:p>
          <a:p>
            <a:pPr algn="r"/>
            <a:r>
              <a:rPr lang="en-GB" sz="975" dirty="0">
                <a:solidFill>
                  <a:srgbClr val="FF0066"/>
                </a:solidFill>
              </a:rPr>
              <a:t>A world where every adolescent can exercise their sexual and reproductive health rights with access to the services they want.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628" y="993386"/>
            <a:ext cx="4081919" cy="227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75" b="1" dirty="0">
                <a:solidFill>
                  <a:schemeClr val="tx1"/>
                </a:solidFill>
              </a:rPr>
              <a:t>… Tied to a resilient, tailored, country-led response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8506" y="1402887"/>
            <a:ext cx="2036279" cy="4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50" b="1" dirty="0">
                <a:solidFill>
                  <a:srgbClr val="FF0066"/>
                </a:solidFill>
              </a:rPr>
              <a:t>Confront discrimination </a:t>
            </a:r>
            <a:r>
              <a:rPr lang="en-GB" sz="750" dirty="0">
                <a:solidFill>
                  <a:srgbClr val="FF0066"/>
                </a:solidFill>
              </a:rPr>
              <a:t>related to adolescent sexual and reproductive health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7927" y="2198314"/>
            <a:ext cx="1930514" cy="60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50" dirty="0">
                <a:solidFill>
                  <a:srgbClr val="FF0066"/>
                </a:solidFill>
              </a:rPr>
              <a:t>Get </a:t>
            </a:r>
            <a:r>
              <a:rPr lang="en-GB" sz="750" b="1" dirty="0">
                <a:solidFill>
                  <a:srgbClr val="FF0066"/>
                </a:solidFill>
              </a:rPr>
              <a:t>informed adolescents </a:t>
            </a:r>
            <a:r>
              <a:rPr lang="en-GB" sz="750" dirty="0">
                <a:solidFill>
                  <a:srgbClr val="FF0066"/>
                </a:solidFill>
              </a:rPr>
              <a:t>at the centre of the debate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7545" y="2693567"/>
            <a:ext cx="1665787" cy="45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50" dirty="0">
                <a:solidFill>
                  <a:srgbClr val="FF0066"/>
                </a:solidFill>
              </a:rPr>
              <a:t>Get the </a:t>
            </a:r>
            <a:r>
              <a:rPr lang="en-GB" sz="750" b="1" dirty="0">
                <a:solidFill>
                  <a:srgbClr val="FF0066"/>
                </a:solidFill>
              </a:rPr>
              <a:t>right tools, products, and methods </a:t>
            </a:r>
            <a:r>
              <a:rPr lang="en-GB" sz="750" dirty="0">
                <a:solidFill>
                  <a:srgbClr val="FF0066"/>
                </a:solidFill>
              </a:rPr>
              <a:t>in the hand of users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01976" y="1473636"/>
            <a:ext cx="851099" cy="109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55336" y="1927700"/>
            <a:ext cx="352211" cy="307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59877" y="1973371"/>
            <a:ext cx="21018" cy="67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4995143">
            <a:off x="4973699" y="2586217"/>
            <a:ext cx="724466" cy="1276775"/>
          </a:xfrm>
          <a:prstGeom prst="arc">
            <a:avLst>
              <a:gd name="adj1" fmla="val 16200000"/>
              <a:gd name="adj2" fmla="val 9778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0" name="Rectangle 29"/>
          <p:cNvSpPr/>
          <p:nvPr/>
        </p:nvSpPr>
        <p:spPr>
          <a:xfrm>
            <a:off x="1647571" y="3741826"/>
            <a:ext cx="2542730" cy="21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50" dirty="0">
                <a:solidFill>
                  <a:srgbClr val="FF0066"/>
                </a:solidFill>
              </a:rPr>
              <a:t>We are </a:t>
            </a:r>
            <a:r>
              <a:rPr lang="en-GB" sz="750" b="1" dirty="0">
                <a:solidFill>
                  <a:srgbClr val="FF0066"/>
                </a:solidFill>
              </a:rPr>
              <a:t>changing the way sexual health information and services </a:t>
            </a:r>
            <a:r>
              <a:rPr lang="en-GB" sz="750" dirty="0">
                <a:solidFill>
                  <a:srgbClr val="FF0066"/>
                </a:solidFill>
              </a:rPr>
              <a:t>are delivered</a:t>
            </a:r>
          </a:p>
        </p:txBody>
      </p:sp>
      <p:sp>
        <p:nvSpPr>
          <p:cNvPr id="35" name="Arc 34"/>
          <p:cNvSpPr/>
          <p:nvPr/>
        </p:nvSpPr>
        <p:spPr>
          <a:xfrm rot="20574735">
            <a:off x="1406013" y="3207825"/>
            <a:ext cx="314429" cy="190133"/>
          </a:xfrm>
          <a:prstGeom prst="arc">
            <a:avLst>
              <a:gd name="adj1" fmla="val 16200000"/>
              <a:gd name="adj2" fmla="val 414321"/>
            </a:avLst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6" name="Arc 35"/>
          <p:cNvSpPr/>
          <p:nvPr/>
        </p:nvSpPr>
        <p:spPr>
          <a:xfrm rot="20884149">
            <a:off x="877750" y="3578147"/>
            <a:ext cx="928373" cy="207745"/>
          </a:xfrm>
          <a:prstGeom prst="arc">
            <a:avLst>
              <a:gd name="adj1" fmla="val 16200000"/>
              <a:gd name="adj2" fmla="val 439375"/>
            </a:avLst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17934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642936"/>
            <a:ext cx="3609754" cy="3350302"/>
          </a:xfrm>
          <a:prstGeom prst="rect">
            <a:avLst/>
          </a:prstGeom>
          <a:gradFill>
            <a:gsLst>
              <a:gs pos="100000">
                <a:schemeClr val="tx1"/>
              </a:gs>
              <a:gs pos="27000">
                <a:schemeClr val="tx1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1A8428-FE97-4A9F-B916-936857078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3" y="964063"/>
            <a:ext cx="1536326" cy="484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4" y="1695561"/>
            <a:ext cx="338647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+mn-lt"/>
                <a:ea typeface="Roboto Thin" charset="0"/>
                <a:cs typeface="Roboto Thin" charset="0"/>
              </a:rPr>
              <a:t>Sparking a </a:t>
            </a:r>
          </a:p>
          <a:p>
            <a:r>
              <a:rPr lang="en-US" sz="1350" b="1" dirty="0">
                <a:solidFill>
                  <a:schemeClr val="bg1"/>
                </a:solidFill>
                <a:latin typeface="+mn-lt"/>
                <a:ea typeface="Roboto Thin" charset="0"/>
                <a:cs typeface="Roboto Thin" charset="0"/>
              </a:rPr>
              <a:t>Human-Centered </a:t>
            </a:r>
          </a:p>
          <a:p>
            <a:r>
              <a:rPr lang="en-US" sz="1350" b="1" dirty="0">
                <a:solidFill>
                  <a:schemeClr val="bg1"/>
                </a:solidFill>
                <a:latin typeface="+mn-lt"/>
                <a:ea typeface="Roboto Thin" charset="0"/>
                <a:cs typeface="Roboto Thin" charset="0"/>
              </a:rPr>
              <a:t>Revolution</a:t>
            </a:r>
          </a:p>
          <a:p>
            <a:endParaRPr lang="en-US" sz="1500" b="1" dirty="0">
              <a:solidFill>
                <a:schemeClr val="bg1"/>
              </a:solidFill>
              <a:latin typeface="+mn-lt"/>
              <a:ea typeface="Roboto Thin" charset="0"/>
              <a:cs typeface="Roboto Thin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+mn-lt"/>
                <a:ea typeface="Montserrat Light" charset="0"/>
                <a:cs typeface="Montserrat Light" charset="0"/>
              </a:rPr>
              <a:t>Reimagining contraceptive services </a:t>
            </a:r>
          </a:p>
          <a:p>
            <a:r>
              <a:rPr lang="en-US" sz="1050" dirty="0">
                <a:solidFill>
                  <a:schemeClr val="bg1"/>
                </a:solidFill>
                <a:latin typeface="+mn-lt"/>
                <a:ea typeface="Montserrat Light" charset="0"/>
                <a:cs typeface="Montserrat Light" charset="0"/>
              </a:rPr>
              <a:t>with girls, for girls to unlock hope </a:t>
            </a:r>
          </a:p>
          <a:p>
            <a:r>
              <a:rPr lang="en-US" sz="1050" dirty="0">
                <a:solidFill>
                  <a:schemeClr val="bg1"/>
                </a:solidFill>
                <a:latin typeface="+mn-lt"/>
                <a:ea typeface="Montserrat Light" charset="0"/>
                <a:cs typeface="Montserrat Light" charset="0"/>
              </a:rPr>
              <a:t>&amp;</a:t>
            </a:r>
            <a:r>
              <a:rPr lang="en-US" sz="1050" b="1" dirty="0">
                <a:solidFill>
                  <a:schemeClr val="bg1"/>
                </a:solidFill>
                <a:latin typeface="+mn-lt"/>
                <a:ea typeface="Montserrat" charset="0"/>
                <a:cs typeface="Montserrat" charset="0"/>
              </a:rPr>
              <a:t> rapid contraceptive uptake.</a:t>
            </a:r>
          </a:p>
          <a:p>
            <a:endParaRPr lang="en-GB" sz="1050" dirty="0"/>
          </a:p>
        </p:txBody>
      </p:sp>
      <p:pic>
        <p:nvPicPr>
          <p:cNvPr id="1026" name="Picture 2" descr="icon_small_bill_melinda_gates_foundation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9" y="4527265"/>
            <a:ext cx="53256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on_small_bill_melinda_gates_foundati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9" y="4527265"/>
            <a:ext cx="53256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582D0E-B11E-4E73-9053-9523C9874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36" y="4638657"/>
            <a:ext cx="1037375" cy="367231"/>
          </a:xfrm>
          <a:prstGeom prst="rect">
            <a:avLst/>
          </a:prstGeom>
        </p:spPr>
      </p:pic>
      <p:sp>
        <p:nvSpPr>
          <p:cNvPr id="14" name="Shape 121"/>
          <p:cNvSpPr txBox="1">
            <a:spLocks noGrp="1"/>
          </p:cNvSpPr>
          <p:nvPr>
            <p:ph type="title"/>
          </p:nvPr>
        </p:nvSpPr>
        <p:spPr>
          <a:xfrm>
            <a:off x="241160" y="422697"/>
            <a:ext cx="6172425" cy="353475"/>
          </a:xfrm>
          <a:prstGeom prst="rect">
            <a:avLst/>
          </a:prstGeom>
        </p:spPr>
        <p:txBody>
          <a:bodyPr spcFirstLastPara="1" wrap="square" lIns="20250" tIns="20250" rIns="20250" bIns="20250" anchor="t" anchorCtr="0">
            <a:noAutofit/>
          </a:bodyPr>
          <a:lstStyle/>
          <a:p>
            <a:r>
              <a:rPr lang="en-GB" sz="1800" b="1" dirty="0" smtClean="0">
                <a:solidFill>
                  <a:srgbClr val="DA3568"/>
                </a:solidFill>
              </a:rPr>
              <a:t>Adolescents 360: A Blueprint for Rapid Change</a:t>
            </a:r>
            <a:endParaRPr sz="1800" b="1" dirty="0">
              <a:solidFill>
                <a:srgbClr val="DA356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40" y="1917621"/>
            <a:ext cx="398140" cy="3981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00130" y="1194432"/>
            <a:ext cx="40051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Roboto" charset="0"/>
                <a:ea typeface="Roboto" charset="0"/>
                <a:cs typeface="Roboto" charset="0"/>
              </a:rPr>
              <a:t>Through HCD, A360 is reimagining how adolescents access contraception—with her, for her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60" y="1175602"/>
            <a:ext cx="482275" cy="4822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66139" y="1993040"/>
            <a:ext cx="37290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Roboto" charset="0"/>
                <a:ea typeface="Roboto" charset="0"/>
                <a:cs typeface="Roboto" charset="0"/>
              </a:rPr>
              <a:t>260+ young people are at the center</a:t>
            </a:r>
            <a:r>
              <a:rPr lang="en-US" sz="1050" dirty="0">
                <a:latin typeface="Roboto" charset="0"/>
                <a:ea typeface="Roboto" charset="0"/>
                <a:cs typeface="Roboto" charset="0"/>
              </a:rPr>
              <a:t> of A360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23" y="2555375"/>
            <a:ext cx="530352" cy="530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00130" y="2630065"/>
            <a:ext cx="38889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Roboto" charset="0"/>
                <a:ea typeface="Roboto" charset="0"/>
                <a:cs typeface="Roboto" charset="0"/>
              </a:rPr>
              <a:t>A360 supports a </a:t>
            </a:r>
            <a:r>
              <a:rPr lang="en-US" sz="1050" b="1" dirty="0">
                <a:latin typeface="Roboto" charset="0"/>
                <a:ea typeface="Roboto" charset="0"/>
                <a:cs typeface="Roboto" charset="0"/>
              </a:rPr>
              <a:t>girl’s emotional decision </a:t>
            </a:r>
            <a:r>
              <a:rPr lang="en-US" sz="1050" dirty="0">
                <a:latin typeface="Roboto" charset="0"/>
                <a:ea typeface="Roboto" charset="0"/>
                <a:cs typeface="Roboto" charset="0"/>
              </a:rPr>
              <a:t>to use contraceptives as a first step to achieving her life goals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66" y="3276493"/>
            <a:ext cx="527438" cy="5274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8E3E531-1741-43EE-B5E0-4AD38C34C9AE}"/>
              </a:ext>
            </a:extLst>
          </p:cNvPr>
          <p:cNvSpPr/>
          <p:nvPr/>
        </p:nvSpPr>
        <p:spPr>
          <a:xfrm>
            <a:off x="2729804" y="3386640"/>
            <a:ext cx="41618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Roboto" charset="0"/>
                <a:ea typeface="Roboto" charset="0"/>
                <a:cs typeface="Roboto" charset="0"/>
              </a:rPr>
              <a:t>A360’s blueprint is </a:t>
            </a:r>
            <a:r>
              <a:rPr lang="en-US" sz="1050" b="1" dirty="0">
                <a:latin typeface="Roboto" charset="0"/>
                <a:ea typeface="Roboto" charset="0"/>
                <a:cs typeface="Roboto" charset="0"/>
              </a:rPr>
              <a:t>voluntary adoption of a contraceptive method through a single, brief contact</a:t>
            </a:r>
          </a:p>
        </p:txBody>
      </p:sp>
      <p:pic>
        <p:nvPicPr>
          <p:cNvPr id="34" name="Picture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23545"/>
          <a:stretch>
            <a:fillRect/>
          </a:stretch>
        </p:blipFill>
        <p:spPr>
          <a:xfrm>
            <a:off x="817" y="1068241"/>
            <a:ext cx="2322875" cy="2926457"/>
          </a:xfrm>
          <a:custGeom>
            <a:avLst/>
            <a:gdLst>
              <a:gd name="connsiteX0" fmla="*/ 0 w 10886815"/>
              <a:gd name="connsiteY0" fmla="*/ 0 h 13715999"/>
              <a:gd name="connsiteX1" fmla="*/ 6649213 w 10886815"/>
              <a:gd name="connsiteY1" fmla="*/ 0 h 13715999"/>
              <a:gd name="connsiteX2" fmla="*/ 8188036 w 10886815"/>
              <a:gd name="connsiteY2" fmla="*/ 0 h 13715999"/>
              <a:gd name="connsiteX3" fmla="*/ 8379049 w 10886815"/>
              <a:gd name="connsiteY3" fmla="*/ 0 h 13715999"/>
              <a:gd name="connsiteX4" fmla="*/ 10886815 w 10886815"/>
              <a:gd name="connsiteY4" fmla="*/ 6628866 h 13715999"/>
              <a:gd name="connsiteX5" fmla="*/ 8205680 w 10886815"/>
              <a:gd name="connsiteY5" fmla="*/ 13715999 h 13715999"/>
              <a:gd name="connsiteX6" fmla="*/ 8188036 w 10886815"/>
              <a:gd name="connsiteY6" fmla="*/ 13715999 h 13715999"/>
              <a:gd name="connsiteX7" fmla="*/ 6649213 w 10886815"/>
              <a:gd name="connsiteY7" fmla="*/ 13715999 h 13715999"/>
              <a:gd name="connsiteX8" fmla="*/ 0 w 10886815"/>
              <a:gd name="connsiteY8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6815" h="13715999">
                <a:moveTo>
                  <a:pt x="0" y="0"/>
                </a:moveTo>
                <a:lnTo>
                  <a:pt x="6649213" y="0"/>
                </a:lnTo>
                <a:lnTo>
                  <a:pt x="8188036" y="0"/>
                </a:lnTo>
                <a:lnTo>
                  <a:pt x="8379049" y="0"/>
                </a:lnTo>
                <a:lnTo>
                  <a:pt x="10886815" y="6628866"/>
                </a:lnTo>
                <a:lnTo>
                  <a:pt x="8205680" y="13715999"/>
                </a:lnTo>
                <a:lnTo>
                  <a:pt x="8188036" y="13715999"/>
                </a:lnTo>
                <a:lnTo>
                  <a:pt x="6649213" y="13715999"/>
                </a:lnTo>
                <a:lnTo>
                  <a:pt x="0" y="13715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8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on_small_bill_melinda_gates_foundati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9" y="4527265"/>
            <a:ext cx="53256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582D0E-B11E-4E73-9053-9523C9874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62" y="4609932"/>
            <a:ext cx="1037375" cy="367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8922EC-5106-4CFA-941F-FAB631764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642938"/>
            <a:ext cx="6384472" cy="33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on_small_bill_melinda_gates_foundati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9" y="4527265"/>
            <a:ext cx="53256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582D0E-B11E-4E73-9053-9523C9874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62" y="4609932"/>
            <a:ext cx="1037375" cy="3672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40490" y="1085918"/>
            <a:ext cx="34981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Ethiopia: </a:t>
            </a:r>
            <a:r>
              <a:rPr lang="en-US" sz="975" b="1" dirty="0">
                <a:latin typeface="Roboto" charset="0"/>
                <a:ea typeface="Roboto" charset="0"/>
                <a:cs typeface="Roboto" charset="0"/>
              </a:rPr>
              <a:t>financial planning </a:t>
            </a:r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to initiate contraceptive counseling with rural, married girls.</a:t>
            </a:r>
          </a:p>
          <a:p>
            <a:endParaRPr lang="en-US" sz="975" i="1" dirty="0">
              <a:solidFill>
                <a:schemeClr val="accent2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975" i="1" dirty="0">
                <a:solidFill>
                  <a:schemeClr val="accent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Method Mix: 22% LARCs*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4377" y="1901568"/>
            <a:ext cx="3504218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Tanzania: a </a:t>
            </a:r>
            <a:r>
              <a:rPr lang="en-US" sz="975" b="1" dirty="0">
                <a:latin typeface="Roboto" charset="0"/>
                <a:ea typeface="Roboto" charset="0"/>
                <a:cs typeface="Roboto" charset="0"/>
              </a:rPr>
              <a:t>mini-life coaching interaction </a:t>
            </a:r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that leads to opt-out private sessions with providers.</a:t>
            </a:r>
          </a:p>
          <a:p>
            <a:endParaRPr lang="en-US" sz="975" i="1" dirty="0">
              <a:solidFill>
                <a:schemeClr val="accent2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975" i="1" dirty="0">
                <a:solidFill>
                  <a:schemeClr val="accent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Method Mix: 71% LARCs* </a:t>
            </a:r>
          </a:p>
          <a:p>
            <a:endParaRPr lang="en-US" sz="975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2F968A-18C5-44E5-801C-9E3010CEA4D3}"/>
              </a:ext>
            </a:extLst>
          </p:cNvPr>
          <p:cNvSpPr/>
          <p:nvPr/>
        </p:nvSpPr>
        <p:spPr>
          <a:xfrm>
            <a:off x="3534376" y="2904608"/>
            <a:ext cx="341851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Nigeria: </a:t>
            </a:r>
            <a:r>
              <a:rPr lang="en-US" sz="975" b="1" dirty="0">
                <a:latin typeface="Roboto" charset="0"/>
                <a:ea typeface="Roboto" charset="0"/>
                <a:cs typeface="Roboto" charset="0"/>
              </a:rPr>
              <a:t>vocational training </a:t>
            </a:r>
            <a:r>
              <a:rPr lang="en-US" sz="975" dirty="0">
                <a:latin typeface="Roboto" charset="0"/>
                <a:ea typeface="Roboto" charset="0"/>
                <a:cs typeface="Roboto" charset="0"/>
              </a:rPr>
              <a:t>that feeds into contraceptive counseling. </a:t>
            </a:r>
          </a:p>
          <a:p>
            <a:endParaRPr lang="en-US" sz="975" i="1" dirty="0">
              <a:solidFill>
                <a:schemeClr val="accent2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975" i="1" dirty="0">
                <a:solidFill>
                  <a:schemeClr val="accent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Method Mix: 16% LARCs*  </a:t>
            </a:r>
          </a:p>
        </p:txBody>
      </p:sp>
      <p:pic>
        <p:nvPicPr>
          <p:cNvPr id="16" name="Picture Placeholder 25" descr="A picture containing person, outdoor, building, young&#10;&#10;Description generated with very high confidence">
            <a:extLst>
              <a:ext uri="{FF2B5EF4-FFF2-40B4-BE49-F238E27FC236}">
                <a16:creationId xmlns:a16="http://schemas.microsoft.com/office/drawing/2014/main" xmlns="" id="{DFAE6E02-886B-43FA-96BD-D249812D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r="20826"/>
          <a:stretch>
            <a:fillRect/>
          </a:stretch>
        </p:blipFill>
        <p:spPr>
          <a:xfrm>
            <a:off x="-1" y="642938"/>
            <a:ext cx="2933318" cy="3351760"/>
          </a:xfrm>
          <a:custGeom>
            <a:avLst/>
            <a:gdLst>
              <a:gd name="connsiteX0" fmla="*/ 0 w 12003659"/>
              <a:gd name="connsiteY0" fmla="*/ 0 h 13716000"/>
              <a:gd name="connsiteX1" fmla="*/ 12003659 w 12003659"/>
              <a:gd name="connsiteY1" fmla="*/ 0 h 13716000"/>
              <a:gd name="connsiteX2" fmla="*/ 7399004 w 12003659"/>
              <a:gd name="connsiteY2" fmla="*/ 13716000 h 13716000"/>
              <a:gd name="connsiteX3" fmla="*/ 0 w 1200365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3659" h="13716000">
                <a:moveTo>
                  <a:pt x="0" y="0"/>
                </a:moveTo>
                <a:lnTo>
                  <a:pt x="12003659" y="0"/>
                </a:lnTo>
                <a:lnTo>
                  <a:pt x="7399004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pic>
        <p:nvPicPr>
          <p:cNvPr id="17" name="Picture 16" descr="Picture 15">
            <a:extLst>
              <a:ext uri="{FF2B5EF4-FFF2-40B4-BE49-F238E27FC236}">
                <a16:creationId xmlns:a16="http://schemas.microsoft.com/office/drawing/2014/main" xmlns="" id="{529DEA92-79C2-4DBA-B8FD-23647D8849E0}"/>
              </a:ext>
            </a:extLst>
          </p:cNvPr>
          <p:cNvPicPr/>
          <p:nvPr/>
        </p:nvPicPr>
        <p:blipFill rotWithShape="1">
          <a:blip r:embed="rId6">
            <a:extLst/>
          </a:blip>
          <a:srcRect t="6132" b="15913"/>
          <a:stretch/>
        </p:blipFill>
        <p:spPr bwMode="auto">
          <a:xfrm>
            <a:off x="2352092" y="2882373"/>
            <a:ext cx="1144901" cy="63817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" descr="Picture 13">
            <a:extLst>
              <a:ext uri="{FF2B5EF4-FFF2-40B4-BE49-F238E27FC236}">
                <a16:creationId xmlns:a16="http://schemas.microsoft.com/office/drawing/2014/main" xmlns="" id="{16DBEDFF-413F-450A-BF6B-62611C7145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92" y="1113064"/>
            <a:ext cx="1182284" cy="6257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Picture 18" descr="Picture 14">
            <a:extLst>
              <a:ext uri="{FF2B5EF4-FFF2-40B4-BE49-F238E27FC236}">
                <a16:creationId xmlns:a16="http://schemas.microsoft.com/office/drawing/2014/main" xmlns="" id="{034BB280-1C7F-493E-BEF7-62AE5D87698A}"/>
              </a:ext>
            </a:extLst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52092" y="1978009"/>
            <a:ext cx="1144901" cy="61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E3B421-3964-4C39-88DA-682E155FBD70}"/>
              </a:ext>
            </a:extLst>
          </p:cNvPr>
          <p:cNvSpPr txBox="1"/>
          <p:nvPr/>
        </p:nvSpPr>
        <p:spPr>
          <a:xfrm>
            <a:off x="4198144" y="4152288"/>
            <a:ext cx="3625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Roboto Thin"/>
              </a:rPr>
              <a:t>LARCs= Long Acting Reversible Contraceptives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753EA7B-E890-454D-88A6-B652DEA91970}"/>
              </a:ext>
            </a:extLst>
          </p:cNvPr>
          <p:cNvSpPr txBox="1">
            <a:spLocks/>
          </p:cNvSpPr>
          <p:nvPr/>
        </p:nvSpPr>
        <p:spPr>
          <a:xfrm>
            <a:off x="76829" y="166545"/>
            <a:ext cx="4330709" cy="349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Girls’ insights drive A360’s solutions</a:t>
            </a:r>
          </a:p>
        </p:txBody>
      </p:sp>
    </p:spTree>
    <p:extLst>
      <p:ext uri="{BB962C8B-B14F-4D97-AF65-F5344CB8AC3E}">
        <p14:creationId xmlns:p14="http://schemas.microsoft.com/office/powerpoint/2010/main" val="2428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FC951FF3-8BB2-9940-B9F2-86E502BF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284"/>
            <a:ext cx="3256006" cy="389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BF617A77-177D-D345-9851-4D6A15939405}"/>
              </a:ext>
            </a:extLst>
          </p:cNvPr>
          <p:cNvSpPr txBox="1">
            <a:spLocks/>
          </p:cNvSpPr>
          <p:nvPr/>
        </p:nvSpPr>
        <p:spPr>
          <a:xfrm>
            <a:off x="3523658" y="1978257"/>
            <a:ext cx="3251120" cy="12676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500" dirty="0"/>
              <a:t>The HCD Challenge Fund is a stage-gated, competitive mechanism to prototype and test the best possible design of HIVST delivery models. </a:t>
            </a:r>
          </a:p>
          <a:p>
            <a:endParaRPr lang="en-US" sz="15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57B03D-1633-704B-9446-7B4FA62A7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06" b="-1531"/>
          <a:stretch/>
        </p:blipFill>
        <p:spPr>
          <a:xfrm>
            <a:off x="1330927" y="4545683"/>
            <a:ext cx="3011414" cy="52349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753EA7B-E890-454D-88A6-B652DEA91970}"/>
              </a:ext>
            </a:extLst>
          </p:cNvPr>
          <p:cNvSpPr txBox="1">
            <a:spLocks/>
          </p:cNvSpPr>
          <p:nvPr/>
        </p:nvSpPr>
        <p:spPr>
          <a:xfrm>
            <a:off x="3190169" y="642937"/>
            <a:ext cx="3918098" cy="349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HIV Self-Testing Human </a:t>
            </a:r>
            <a:r>
              <a:rPr lang="en-US" sz="1800" b="1" dirty="0" err="1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Centred</a:t>
            </a:r>
            <a:r>
              <a:rPr lang="en-US" sz="1800" b="1" dirty="0">
                <a:solidFill>
                  <a:srgbClr val="DA3568"/>
                </a:solidFill>
                <a:latin typeface="Merriweather"/>
                <a:ea typeface="Merriweather"/>
                <a:cs typeface="Merriweather"/>
                <a:sym typeface="Merriweather"/>
              </a:rPr>
              <a:t> Design Challenge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22B384-706F-124A-8762-AD8B706EC7D9}"/>
              </a:ext>
            </a:extLst>
          </p:cNvPr>
          <p:cNvSpPr txBox="1"/>
          <p:nvPr/>
        </p:nvSpPr>
        <p:spPr>
          <a:xfrm>
            <a:off x="0" y="642937"/>
            <a:ext cx="10771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Photo Credit: </a:t>
            </a:r>
            <a:r>
              <a:rPr lang="en-US" sz="600" dirty="0" err="1">
                <a:solidFill>
                  <a:schemeClr val="bg1"/>
                </a:solidFill>
              </a:rPr>
              <a:t>Ideo.org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477</Words>
  <Application>Microsoft Office PowerPoint</Application>
  <PresentationFormat>Custom</PresentationFormat>
  <Paragraphs>82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Helvetica Neue Condensed</vt:lpstr>
      <vt:lpstr>Merriweather</vt:lpstr>
      <vt:lpstr>Montserrat</vt:lpstr>
      <vt:lpstr>Montserrat Light</vt:lpstr>
      <vt:lpstr>Roboto</vt:lpstr>
      <vt:lpstr>Roboto Thin</vt:lpstr>
      <vt:lpstr>Office Theme</vt:lpstr>
      <vt:lpstr>3_Office Theme</vt:lpstr>
      <vt:lpstr>1_Office Theme</vt:lpstr>
      <vt:lpstr>PowerPoint Presentation</vt:lpstr>
      <vt:lpstr>Putting youth at the centre for successful demand creation</vt:lpstr>
      <vt:lpstr>Contents</vt:lpstr>
      <vt:lpstr>CIFF’s Adolescence Strategy</vt:lpstr>
      <vt:lpstr>PowerPoint Presentation</vt:lpstr>
      <vt:lpstr>Adolescents 360: A Blueprint for Rapid Change</vt:lpstr>
      <vt:lpstr>PowerPoint Presentation</vt:lpstr>
      <vt:lpstr>PowerPoint Presentation</vt:lpstr>
      <vt:lpstr>PowerPoint Presentation</vt:lpstr>
      <vt:lpstr>Where we are in our timeline</vt:lpstr>
      <vt:lpstr>PowerPoint Presentation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 Demand Generation Tool Kit</dc:title>
  <dc:creator>Mara Hildebrand</dc:creator>
  <cp:lastModifiedBy>Mara Hildebrand</cp:lastModifiedBy>
  <cp:revision>190</cp:revision>
  <dcterms:modified xsi:type="dcterms:W3CDTF">2018-07-20T16:42:31Z</dcterms:modified>
</cp:coreProperties>
</file>